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 snapToGrid="0">
      <p:cViewPr>
        <p:scale>
          <a:sx n="70" d="100"/>
          <a:sy n="70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20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50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424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619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89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501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72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130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304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53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061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00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548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34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018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020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2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62081F-EAEB-4342-BC91-292B2188002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2F3924-3D69-47E1-8140-F9056CDC7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08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044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5322" y="809531"/>
            <a:ext cx="88852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Trash vs. Treasure Words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7938" y="3742916"/>
            <a:ext cx="7187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Antigone-Bold" panose="00000700000000000000" pitchFamily="2" charset="0"/>
                <a:ea typeface="Antigone-Bold" panose="00000700000000000000" pitchFamily="2" charset="0"/>
              </a:rPr>
              <a:t>How to Take Notes Without Copying </a:t>
            </a:r>
            <a:endParaRPr lang="en-US" sz="5400" b="1" dirty="0">
              <a:solidFill>
                <a:schemeClr val="accent2"/>
              </a:solidFill>
              <a:latin typeface="Antigone-Bold" panose="00000700000000000000" pitchFamily="2" charset="0"/>
              <a:ea typeface="Antigone-Bold" panose="000007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24476" y="3393343"/>
            <a:ext cx="5523825" cy="2226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27" y="3519577"/>
            <a:ext cx="1709581" cy="2122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84" y="1931798"/>
            <a:ext cx="2015695" cy="2053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69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3" y="3087515"/>
            <a:ext cx="3672450" cy="3305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872" y="768147"/>
            <a:ext cx="10610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When we research - think of the article you are using as a pirate’s map.  The     marking a buried treasure on the map, is the selection of words containing needed information from your article.  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81" y="4299962"/>
            <a:ext cx="566300" cy="385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52" y="3513909"/>
            <a:ext cx="2636272" cy="2528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25" y="1415680"/>
            <a:ext cx="566300" cy="385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5581" y="4146437"/>
            <a:ext cx="4480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ngle Wide" panose="00000400000000000000" pitchFamily="2" charset="0"/>
              </a:rPr>
              <a:t>= Treasure Words </a:t>
            </a:r>
          </a:p>
          <a:p>
            <a:r>
              <a:rPr lang="en-US" sz="3600" b="1" dirty="0">
                <a:latin typeface="Bangle Wide" panose="00000400000000000000" pitchFamily="2" charset="0"/>
              </a:rPr>
              <a:t>(</a:t>
            </a:r>
            <a:r>
              <a:rPr lang="en-US" sz="3600" b="1" dirty="0" smtClean="0">
                <a:latin typeface="Bangle Wide" panose="00000400000000000000" pitchFamily="2" charset="0"/>
              </a:rPr>
              <a:t>Important Words)</a:t>
            </a:r>
            <a:endParaRPr lang="en-US" sz="3600" b="1" dirty="0">
              <a:latin typeface="Bangle Wide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1" y="2491733"/>
            <a:ext cx="3331029" cy="4084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04181" y="692412"/>
            <a:ext cx="9230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A pirate must dig for the treasure chest, tossing aside </a:t>
            </a:r>
          </a:p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dirt, weeds, and rocks (trash).</a:t>
            </a:r>
          </a:p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 A researcher must dig to find words that help answer the questions (treasure words).  He or she must</a:t>
            </a:r>
          </a:p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 “toss aside” </a:t>
            </a:r>
          </a:p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unnecessary sentences, </a:t>
            </a:r>
          </a:p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phrases, and </a:t>
            </a:r>
          </a:p>
          <a:p>
            <a:pPr algn="ctr"/>
            <a:r>
              <a:rPr lang="en-US" sz="4000" b="1" dirty="0" smtClean="0">
                <a:latin typeface="Ameretto Wide" panose="00000400000000000000" pitchFamily="2" charset="0"/>
              </a:rPr>
              <a:t>words (trash words).</a:t>
            </a:r>
            <a:endParaRPr lang="en-US" sz="4000" b="1" dirty="0">
              <a:latin typeface="Ameretto Wide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8" y="3459192"/>
            <a:ext cx="2851280" cy="2965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480717">
            <a:off x="9286536" y="2956889"/>
            <a:ext cx="184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cent" panose="00000400000000000000" pitchFamily="2" charset="0"/>
              </a:rPr>
              <a:t>Trash Words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cent" panose="000004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4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14" y="719281"/>
            <a:ext cx="97162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meretto Wide" panose="00000400000000000000" pitchFamily="2" charset="0"/>
              </a:rPr>
              <a:t>We only want those words we need (treasure).</a:t>
            </a:r>
            <a:endParaRPr lang="en-US" sz="3200" dirty="0" smtClean="0">
              <a:latin typeface="Ameretto Wide" panose="00000400000000000000" pitchFamily="2" charset="0"/>
            </a:endParaRPr>
          </a:p>
          <a:p>
            <a:r>
              <a:rPr lang="en-US" sz="3200" b="1" u="sng" dirty="0" smtClean="0">
                <a:latin typeface="Ameretto Wide" panose="00000400000000000000" pitchFamily="2" charset="0"/>
              </a:rPr>
              <a:t>Treasure words:</a:t>
            </a:r>
          </a:p>
          <a:p>
            <a:r>
              <a:rPr lang="en-US" sz="3200" dirty="0" smtClean="0">
                <a:latin typeface="Ameretto Wide" panose="00000400000000000000" pitchFamily="2" charset="0"/>
              </a:rPr>
              <a:t>They are words from the article that answer the question. </a:t>
            </a:r>
          </a:p>
          <a:p>
            <a:r>
              <a:rPr lang="en-US" sz="3200" dirty="0" smtClean="0">
                <a:latin typeface="Ameretto Wide" panose="00000400000000000000" pitchFamily="2" charset="0"/>
              </a:rPr>
              <a:t> They are important words.</a:t>
            </a:r>
          </a:p>
          <a:p>
            <a:endParaRPr lang="en-US" sz="3200" dirty="0" smtClean="0">
              <a:latin typeface="Ameretto Wide" panose="00000400000000000000" pitchFamily="2" charset="0"/>
            </a:endParaRPr>
          </a:p>
          <a:p>
            <a:endParaRPr lang="en-US" sz="3200" dirty="0" smtClean="0">
              <a:latin typeface="Ameretto Wide" panose="00000400000000000000" pitchFamily="2" charset="0"/>
            </a:endParaRPr>
          </a:p>
          <a:p>
            <a:r>
              <a:rPr lang="en-US" sz="3200" b="1" u="sng" dirty="0" smtClean="0">
                <a:latin typeface="Ameretto Wide" panose="00000400000000000000" pitchFamily="2" charset="0"/>
              </a:rPr>
              <a:t>Trash words:</a:t>
            </a:r>
          </a:p>
          <a:p>
            <a:r>
              <a:rPr lang="en-US" sz="3200" dirty="0" smtClean="0">
                <a:latin typeface="Ameretto Wide" panose="00000400000000000000" pitchFamily="2" charset="0"/>
              </a:rPr>
              <a:t>Words to ignore. </a:t>
            </a:r>
          </a:p>
          <a:p>
            <a:r>
              <a:rPr lang="en-US" sz="3200" dirty="0" smtClean="0">
                <a:latin typeface="Ameretto Wide" panose="00000400000000000000" pitchFamily="2" charset="0"/>
              </a:rPr>
              <a:t>Unnecessary words to write down such as:</a:t>
            </a:r>
          </a:p>
          <a:p>
            <a:endParaRPr lang="en-US" sz="3200" dirty="0" smtClean="0">
              <a:latin typeface="Ameretto Wide" panose="00000400000000000000" pitchFamily="2" charset="0"/>
            </a:endParaRPr>
          </a:p>
          <a:p>
            <a:r>
              <a:rPr lang="en-US" sz="3200" dirty="0">
                <a:latin typeface="Ameretto Wide" panose="00000400000000000000" pitchFamily="2" charset="0"/>
              </a:rPr>
              <a:t> </a:t>
            </a:r>
            <a:r>
              <a:rPr lang="en-US" sz="3200" dirty="0" smtClean="0">
                <a:latin typeface="Ameretto Wide" panose="000004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meretto Wide" panose="00000400000000000000" pitchFamily="2" charset="0"/>
              </a:rPr>
              <a:t>why    to    their    what    in    the   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70" y="2186181"/>
            <a:ext cx="3366274" cy="3366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 rot="20967871">
            <a:off x="9850554" y="3189940"/>
            <a:ext cx="92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ccent" panose="00000400000000000000" pitchFamily="2" charset="0"/>
              </a:rPr>
              <a:t>Trash </a:t>
            </a:r>
            <a:br>
              <a:rPr lang="en-US" b="1" dirty="0" smtClean="0">
                <a:latin typeface="Accent" panose="00000400000000000000" pitchFamily="2" charset="0"/>
              </a:rPr>
            </a:br>
            <a:r>
              <a:rPr lang="en-US" b="1" dirty="0" smtClean="0">
                <a:latin typeface="Accent" panose="00000400000000000000" pitchFamily="2" charset="0"/>
              </a:rPr>
              <a:t>Words</a:t>
            </a:r>
          </a:p>
        </p:txBody>
      </p:sp>
    </p:spTree>
    <p:extLst>
      <p:ext uri="{BB962C8B-B14F-4D97-AF65-F5344CB8AC3E}">
        <p14:creationId xmlns="" xmlns:p14="http://schemas.microsoft.com/office/powerpoint/2010/main" val="817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2203" y="4232692"/>
            <a:ext cx="9929003" cy="206459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40989" y="2122098"/>
            <a:ext cx="5152845" cy="1337094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7337" y="565398"/>
            <a:ext cx="105587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meretto Wide" panose="00000400000000000000" pitchFamily="2" charset="0"/>
              </a:rPr>
              <a:t>Of course these words aren’t really “trash” –and they are still good words, but they DO NOT help answer any questions defined in your research question.</a:t>
            </a:r>
            <a:endParaRPr lang="en-US" sz="3200" dirty="0" smtClean="0">
              <a:latin typeface="Ameretto Wide" panose="00000400000000000000" pitchFamily="2" charset="0"/>
            </a:endParaRPr>
          </a:p>
          <a:p>
            <a:r>
              <a:rPr lang="en-US" sz="3200" dirty="0" smtClean="0">
                <a:latin typeface="Ameretto Wide" panose="00000400000000000000" pitchFamily="2" charset="0"/>
              </a:rPr>
              <a:t>Let’s look at a couple easy examples:</a:t>
            </a:r>
          </a:p>
          <a:p>
            <a:pPr algn="ctr"/>
            <a:endParaRPr lang="en-US" sz="2400" dirty="0">
              <a:latin typeface="Ameretto Wide" panose="00000400000000000000" pitchFamily="2" charset="0"/>
              <a:ea typeface="Antigone-Bold" panose="00000700000000000000" pitchFamily="2" charset="0"/>
            </a:endParaRPr>
          </a:p>
          <a:p>
            <a:pPr algn="ctr"/>
            <a:r>
              <a:rPr lang="en-US" sz="3200" b="1" dirty="0" smtClean="0">
                <a:latin typeface="Ameretto Wide" panose="00000400000000000000" pitchFamily="2" charset="0"/>
                <a:ea typeface="Antigone-Bold" panose="00000700000000000000" pitchFamily="2" charset="0"/>
              </a:rPr>
              <a:t>The anteater has a </a:t>
            </a:r>
            <a:r>
              <a:rPr lang="en-US" sz="3200" b="1" u="sng" dirty="0" smtClean="0">
                <a:latin typeface="Ameretto Wide" panose="00000400000000000000" pitchFamily="2" charset="0"/>
                <a:ea typeface="Antigone-Bold" panose="00000700000000000000" pitchFamily="2" charset="0"/>
              </a:rPr>
              <a:t>long snout</a:t>
            </a:r>
            <a:r>
              <a:rPr lang="en-US" sz="3200" b="1" dirty="0" smtClean="0">
                <a:latin typeface="Ameretto Wide" panose="00000400000000000000" pitchFamily="2" charset="0"/>
                <a:ea typeface="Antigone-Bold" panose="00000700000000000000" pitchFamily="2" charset="0"/>
              </a:rPr>
              <a:t>.</a:t>
            </a:r>
          </a:p>
          <a:p>
            <a:pPr algn="ctr"/>
            <a:r>
              <a:rPr lang="en-US" sz="3200" b="1" dirty="0" smtClean="0">
                <a:latin typeface="Ameretto Wide" panose="00000400000000000000" pitchFamily="2" charset="0"/>
              </a:rPr>
              <a:t>Treasure words:      long snout</a:t>
            </a:r>
          </a:p>
          <a:p>
            <a:endParaRPr lang="en-US" sz="2000" dirty="0">
              <a:latin typeface="Ameretto Wide" panose="00000400000000000000" pitchFamily="2" charset="0"/>
            </a:endParaRPr>
          </a:p>
          <a:p>
            <a:r>
              <a:rPr lang="en-US" sz="3200" dirty="0" smtClean="0">
                <a:latin typeface="Ameretto Wide" panose="00000400000000000000" pitchFamily="2" charset="0"/>
              </a:rPr>
              <a:t>Here is another example and how I would record the treasure words on my note page:</a:t>
            </a:r>
          </a:p>
          <a:p>
            <a:endParaRPr lang="en-US" sz="3200" b="1" dirty="0" smtClean="0">
              <a:latin typeface="Ameretto Wide" panose="00000400000000000000" pitchFamily="2" charset="0"/>
              <a:ea typeface="Almeria" panose="00000400000000000000" pitchFamily="2" charset="0"/>
            </a:endParaRPr>
          </a:p>
          <a:p>
            <a:pPr algn="ctr"/>
            <a:r>
              <a:rPr lang="en-US" sz="3200" b="1" dirty="0">
                <a:latin typeface="Ameretto Wide" panose="00000400000000000000" pitchFamily="2" charset="0"/>
                <a:ea typeface="Almeria" panose="00000400000000000000" pitchFamily="2" charset="0"/>
              </a:rPr>
              <a:t>Elephants are </a:t>
            </a:r>
            <a:r>
              <a:rPr lang="en-US" sz="3200" b="1" u="sng" dirty="0">
                <a:latin typeface="Ameretto Wide" panose="00000400000000000000" pitchFamily="2" charset="0"/>
                <a:ea typeface="Almeria" panose="00000400000000000000" pitchFamily="2" charset="0"/>
              </a:rPr>
              <a:t>herbivores</a:t>
            </a:r>
            <a:r>
              <a:rPr lang="en-US" sz="3200" b="1" dirty="0">
                <a:latin typeface="Ameretto Wide" panose="00000400000000000000" pitchFamily="2" charset="0"/>
                <a:ea typeface="Almeria" panose="00000400000000000000" pitchFamily="2" charset="0"/>
              </a:rPr>
              <a:t> and can spend up to </a:t>
            </a:r>
            <a:r>
              <a:rPr lang="en-US" sz="3200" b="1" u="sng" dirty="0">
                <a:latin typeface="Ameretto Wide" panose="00000400000000000000" pitchFamily="2" charset="0"/>
                <a:ea typeface="Almeria" panose="00000400000000000000" pitchFamily="2" charset="0"/>
              </a:rPr>
              <a:t>16 hours days collecting leaves, </a:t>
            </a:r>
            <a:endParaRPr lang="en-US" sz="3200" b="1" u="sng" dirty="0" smtClean="0">
              <a:latin typeface="Ameretto Wide" panose="00000400000000000000" pitchFamily="2" charset="0"/>
              <a:ea typeface="Almeria" panose="00000400000000000000" pitchFamily="2" charset="0"/>
            </a:endParaRPr>
          </a:p>
          <a:p>
            <a:pPr algn="ctr"/>
            <a:r>
              <a:rPr lang="en-US" sz="3200" b="1" u="sng" dirty="0" smtClean="0">
                <a:latin typeface="Ameretto Wide" panose="00000400000000000000" pitchFamily="2" charset="0"/>
                <a:ea typeface="Almeria" panose="00000400000000000000" pitchFamily="2" charset="0"/>
              </a:rPr>
              <a:t>twigs</a:t>
            </a:r>
            <a:r>
              <a:rPr lang="en-US" sz="3200" b="1" dirty="0" smtClean="0">
                <a:latin typeface="Ameretto Wide" panose="00000400000000000000" pitchFamily="2" charset="0"/>
                <a:ea typeface="Almeria" panose="00000400000000000000" pitchFamily="2" charset="0"/>
              </a:rPr>
              <a:t>,  </a:t>
            </a:r>
            <a:r>
              <a:rPr lang="en-US" sz="3200" b="1" u="sng" dirty="0">
                <a:latin typeface="Ameretto Wide" panose="00000400000000000000" pitchFamily="2" charset="0"/>
                <a:ea typeface="Almeria" panose="00000400000000000000" pitchFamily="2" charset="0"/>
              </a:rPr>
              <a:t>bamboo</a:t>
            </a:r>
            <a:r>
              <a:rPr lang="en-US" sz="3200" b="1" dirty="0">
                <a:latin typeface="Ameretto Wide" panose="00000400000000000000" pitchFamily="2" charset="0"/>
                <a:ea typeface="Almeria" panose="00000400000000000000" pitchFamily="2" charset="0"/>
              </a:rPr>
              <a:t> and </a:t>
            </a:r>
            <a:r>
              <a:rPr lang="en-US" sz="3200" b="1" u="sng" dirty="0">
                <a:latin typeface="Ameretto Wide" panose="00000400000000000000" pitchFamily="2" charset="0"/>
                <a:ea typeface="Almeria" panose="00000400000000000000" pitchFamily="2" charset="0"/>
              </a:rPr>
              <a:t>roots</a:t>
            </a:r>
            <a:r>
              <a:rPr lang="en-US" sz="3200" b="1" dirty="0" smtClean="0">
                <a:latin typeface="Ameretto Wide" panose="00000400000000000000" pitchFamily="2" charset="0"/>
                <a:ea typeface="Almeria" panose="00000400000000000000" pitchFamily="2" charset="0"/>
              </a:rPr>
              <a:t>.</a:t>
            </a:r>
            <a:endParaRPr lang="en-US" sz="3200" dirty="0">
              <a:latin typeface="Ameretto Wide" panose="00000400000000000000" pitchFamily="2" charset="0"/>
            </a:endParaRPr>
          </a:p>
          <a:p>
            <a:pPr algn="ctr"/>
            <a:r>
              <a:rPr lang="en-US" sz="3200" b="1" dirty="0" smtClean="0">
                <a:latin typeface="Ameretto Wide" panose="00000400000000000000" pitchFamily="2" charset="0"/>
              </a:rPr>
              <a:t>Treasure words:    herbivores   16 hours day collecting leaves twigs, bamboo, roots</a:t>
            </a:r>
            <a:endParaRPr lang="en-US" sz="3200" b="1" dirty="0">
              <a:latin typeface="Ameretto Wide" panose="000004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72219" y="3043645"/>
            <a:ext cx="155152" cy="1436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78310" y="5773783"/>
            <a:ext cx="174787" cy="1395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2" y="1428359"/>
            <a:ext cx="1905000" cy="190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59383" y="5760720"/>
            <a:ext cx="143691" cy="1482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8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462" y="1035169"/>
            <a:ext cx="113351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meretto Wide" panose="00000400000000000000" pitchFamily="2" charset="0"/>
              </a:rPr>
              <a:t>Read and become familiar with your research questions. </a:t>
            </a:r>
            <a:endParaRPr lang="en-US" sz="3600" dirty="0" smtClean="0">
              <a:latin typeface="Ameretto Wide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meretto Wide" panose="00000400000000000000" pitchFamily="2" charset="0"/>
              </a:rPr>
              <a:t>Read </a:t>
            </a:r>
            <a:r>
              <a:rPr lang="en-US" sz="3600" dirty="0">
                <a:latin typeface="Ameretto Wide" panose="00000400000000000000" pitchFamily="2" charset="0"/>
              </a:rPr>
              <a:t>the article or source one sentence at a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meretto Wide" panose="00000400000000000000" pitchFamily="2" charset="0"/>
              </a:rPr>
              <a:t>Stop at the end of the sentence and decide if there are any treasure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meretto Wide" panose="00000400000000000000" pitchFamily="2" charset="0"/>
              </a:rPr>
              <a:t>Use your </a:t>
            </a:r>
            <a:r>
              <a:rPr lang="en-US" sz="3600" dirty="0" smtClean="0">
                <a:latin typeface="Ameretto Wide" panose="00000400000000000000" pitchFamily="2" charset="0"/>
              </a:rPr>
              <a:t>cursor </a:t>
            </a:r>
            <a:r>
              <a:rPr lang="en-US" sz="3600" dirty="0">
                <a:latin typeface="Ameretto Wide" panose="00000400000000000000" pitchFamily="2" charset="0"/>
              </a:rPr>
              <a:t>to select and highlight the treasure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meretto Wide" panose="00000400000000000000" pitchFamily="2" charset="0"/>
              </a:rPr>
              <a:t>Record the treasure words in the appropriate place on your note taking form/paper.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meretto Wide" panose="00000400000000000000" pitchFamily="2" charset="0"/>
              </a:rPr>
              <a:t>Use bullet or comas to record your treasure word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meretto Wide" panose="00000400000000000000" pitchFamily="2" charset="0"/>
              </a:rPr>
              <a:t>Add some of your own words or change treasure words </a:t>
            </a:r>
            <a:endParaRPr lang="en-US" sz="3600" dirty="0" smtClean="0">
              <a:latin typeface="Ameretto Wide" panose="00000400000000000000" pitchFamily="2" charset="0"/>
            </a:endParaRPr>
          </a:p>
          <a:p>
            <a:r>
              <a:rPr lang="en-US" sz="3600" dirty="0" smtClean="0">
                <a:latin typeface="Ameretto Wide" panose="00000400000000000000" pitchFamily="2" charset="0"/>
              </a:rPr>
              <a:t>   slightly </a:t>
            </a:r>
            <a:r>
              <a:rPr lang="en-US" sz="3600" dirty="0">
                <a:latin typeface="Ameretto Wide" panose="00000400000000000000" pitchFamily="2" charset="0"/>
              </a:rPr>
              <a:t>if needed to make sense later.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meretto Wide" panose="00000400000000000000" pitchFamily="2" charset="0"/>
              </a:rPr>
              <a:t>Use abbreviations and symbols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1337" y="353380"/>
            <a:ext cx="5546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Rules of Note Taking: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64" y="4426940"/>
            <a:ext cx="2656936" cy="2386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9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49" y="1539174"/>
            <a:ext cx="6230933" cy="40070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14161" y="0"/>
            <a:ext cx="6160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Note Taking Example: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209692" y="5252634"/>
            <a:ext cx="310550" cy="14664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46324" y="3709876"/>
            <a:ext cx="3709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ccent" panose="00000400000000000000" pitchFamily="2" charset="0"/>
              </a:rPr>
              <a:t>My Notes: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6758">
            <a:off x="10565292" y="3790821"/>
            <a:ext cx="1798929" cy="1891977"/>
          </a:xfrm>
          <a:prstGeom prst="rect">
            <a:avLst/>
          </a:prstGeom>
        </p:spPr>
      </p:pic>
      <p:pic>
        <p:nvPicPr>
          <p:cNvPr id="20" name="Picture 19" descr="panda treas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11" y="780608"/>
            <a:ext cx="6284457" cy="5635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7078211" y="2479770"/>
            <a:ext cx="342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Lives in bamboo forest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One of worlds largest mammals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Eats bamboo shoots, fish, small </a:t>
            </a:r>
            <a:r>
              <a:rPr lang="en-US" sz="2400" b="1" dirty="0" err="1" smtClean="0"/>
              <a:t>animalsl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Eat 15% of body weight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shy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37274" y="1479729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Notes: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3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3.12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917" y="916689"/>
            <a:ext cx="100310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Ameretto Wide" panose="00000400000000000000" pitchFamily="2" charset="0"/>
              </a:rPr>
              <a:t>3 Important Things to Remember</a:t>
            </a:r>
            <a:endParaRPr lang="en-US" sz="3200" dirty="0" smtClean="0">
              <a:latin typeface="Ameretto Wide" panose="00000400000000000000" pitchFamily="2" charset="0"/>
            </a:endParaRPr>
          </a:p>
          <a:p>
            <a:r>
              <a:rPr lang="en-US" sz="3200" dirty="0" smtClean="0">
                <a:latin typeface="Ameretto Wide" panose="00000400000000000000" pitchFamily="2" charset="0"/>
              </a:rPr>
              <a:t>1) What are “treasure” words?</a:t>
            </a:r>
          </a:p>
          <a:p>
            <a:r>
              <a:rPr lang="en-US" sz="3200" dirty="0" smtClean="0">
                <a:latin typeface="Ameretto Wide" panose="00000400000000000000" pitchFamily="2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meretto Wide" panose="00000400000000000000" pitchFamily="2" charset="0"/>
              </a:rPr>
              <a:t>Important words I need for my research.</a:t>
            </a:r>
          </a:p>
          <a:p>
            <a:endParaRPr lang="en-US" sz="3200" dirty="0">
              <a:latin typeface="Ameretto Wide" panose="00000400000000000000" pitchFamily="2" charset="0"/>
            </a:endParaRPr>
          </a:p>
          <a:p>
            <a:r>
              <a:rPr lang="en-US" sz="3200" dirty="0" smtClean="0">
                <a:latin typeface="Ameretto Wide" panose="00000400000000000000" pitchFamily="2" charset="0"/>
              </a:rPr>
              <a:t>2) What are “trash” words?</a:t>
            </a:r>
          </a:p>
          <a:p>
            <a:r>
              <a:rPr lang="en-US" sz="3200" dirty="0" smtClean="0">
                <a:latin typeface="Ameretto Wide" panose="00000400000000000000" pitchFamily="2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meretto Wide" panose="00000400000000000000" pitchFamily="2" charset="0"/>
              </a:rPr>
              <a:t>Words I DO NOT need for my research</a:t>
            </a:r>
          </a:p>
          <a:p>
            <a:endParaRPr lang="en-US" sz="3200" dirty="0">
              <a:latin typeface="Ameretto Wide" panose="00000400000000000000" pitchFamily="2" charset="0"/>
            </a:endParaRPr>
          </a:p>
          <a:p>
            <a:r>
              <a:rPr lang="en-US" sz="3200" dirty="0" smtClean="0">
                <a:latin typeface="Ameretto Wide" panose="00000400000000000000" pitchFamily="2" charset="0"/>
              </a:rPr>
              <a:t>3) How to I take Notes?</a:t>
            </a:r>
            <a:br>
              <a:rPr lang="en-US" sz="3200" dirty="0" smtClean="0">
                <a:latin typeface="Ameretto Wide" panose="00000400000000000000" pitchFamily="2" charset="0"/>
              </a:rPr>
            </a:br>
            <a:r>
              <a:rPr lang="en-US" sz="3200" dirty="0" smtClean="0">
                <a:latin typeface="Ameretto Wide" panose="00000400000000000000" pitchFamily="2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meretto Wide" panose="00000400000000000000" pitchFamily="2" charset="0"/>
              </a:rPr>
              <a:t>I read each sentence and stop to see if I found a treasure word.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meretto Wide" panose="00000400000000000000" pitchFamily="2" charset="0"/>
              </a:rPr>
              <a:t>	Record it!</a:t>
            </a:r>
            <a:endParaRPr lang="en-US" sz="3200" b="1" dirty="0">
              <a:solidFill>
                <a:srgbClr val="FF0000"/>
              </a:solidFill>
              <a:latin typeface="Ameretto Wide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95897" cy="1914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0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083" y="931653"/>
            <a:ext cx="6504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Have fun researching your storm and go find your treasure words!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8" y="2572109"/>
            <a:ext cx="3579962" cy="3579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61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3211</TotalTime>
  <Words>428</Words>
  <Application>Microsoft Office PowerPoint</Application>
  <PresentationFormat>Custom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</dc:creator>
  <cp:lastModifiedBy>jderita</cp:lastModifiedBy>
  <cp:revision>27</cp:revision>
  <dcterms:created xsi:type="dcterms:W3CDTF">2015-11-06T01:18:27Z</dcterms:created>
  <dcterms:modified xsi:type="dcterms:W3CDTF">2016-11-09T19:42:03Z</dcterms:modified>
</cp:coreProperties>
</file>