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6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5" r:id="rId7"/>
    <p:sldId id="276" r:id="rId8"/>
    <p:sldId id="261" r:id="rId9"/>
    <p:sldId id="262" r:id="rId10"/>
    <p:sldId id="263" r:id="rId11"/>
    <p:sldId id="268" r:id="rId12"/>
    <p:sldId id="269" r:id="rId13"/>
    <p:sldId id="270" r:id="rId14"/>
    <p:sldId id="265" r:id="rId15"/>
    <p:sldId id="271" r:id="rId16"/>
    <p:sldId id="272" r:id="rId17"/>
    <p:sldId id="266" r:id="rId18"/>
    <p:sldId id="274" r:id="rId19"/>
  </p:sldIdLst>
  <p:sldSz cx="9144000" cy="6858000" type="screen4x3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Chewy" panose="020B0604020202020204" charset="0"/>
      <p:regular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ill Sans MT" panose="020B060402020202020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Alfa Slab One" panose="020B0604020202020204" charset="0"/>
      <p:regular r:id="rId44"/>
    </p:embeddedFont>
    <p:embeddedFont>
      <p:font typeface="Aharoni" panose="020B0604020202020204" charset="-79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EE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481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7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7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73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96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24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83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Calibri"/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3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44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Calibri"/>
                <a:buNone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mtClean="0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abin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Wikipedia:General_disclaim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www.webopedia.com/TERM/S/spider.htm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webopedia.com/TERM/K/keyword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7772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ct val="25000"/>
              <a:buFont typeface="Cabin"/>
              <a:buNone/>
            </a:pPr>
            <a:r>
              <a:rPr lang="en-US" sz="800" b="0" i="0" u="none">
                <a:solidFill>
                  <a:srgbClr val="713204"/>
                </a:solidFill>
                <a:latin typeface="Cabin"/>
                <a:ea typeface="Cabin"/>
                <a:cs typeface="Cabin"/>
                <a:sym typeface="Cabin"/>
              </a:rPr>
              <a:t>Caroline LaMagna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13204"/>
              </a:buClr>
              <a:buSzPct val="25000"/>
              <a:buFont typeface="Cabin"/>
              <a:buNone/>
            </a:pPr>
            <a:r>
              <a:rPr lang="en-US" sz="800" b="0" i="0" u="none">
                <a:solidFill>
                  <a:srgbClr val="713204"/>
                </a:solidFill>
                <a:latin typeface="Cabin"/>
                <a:ea typeface="Cabin"/>
                <a:cs typeface="Cabin"/>
                <a:sym typeface="Cabin"/>
              </a:rPr>
              <a:t>ITRT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13204"/>
              </a:buClr>
              <a:buSzPct val="25000"/>
              <a:buFont typeface="Cabin"/>
              <a:buNone/>
            </a:pPr>
            <a:r>
              <a:rPr lang="en-US" sz="800" b="0" i="0" u="none">
                <a:solidFill>
                  <a:srgbClr val="713204"/>
                </a:solidFill>
                <a:latin typeface="Cabin"/>
                <a:ea typeface="Cabin"/>
                <a:cs typeface="Cabin"/>
                <a:sym typeface="Cabin"/>
              </a:rPr>
              <a:t>Suffolk Public Schools</a:t>
            </a:r>
          </a:p>
        </p:txBody>
      </p:sp>
      <p:pic>
        <p:nvPicPr>
          <p:cNvPr id="80" name="Shape 80" descr="124103-1.jpg"/>
          <p:cNvPicPr preferRelativeResize="0"/>
          <p:nvPr/>
        </p:nvPicPr>
        <p:blipFill rotWithShape="1">
          <a:blip r:embed="rId3">
            <a:alphaModFix/>
          </a:blip>
          <a:srcRect t="6419"/>
          <a:stretch/>
        </p:blipFill>
        <p:spPr>
          <a:xfrm>
            <a:off x="838200" y="2590800"/>
            <a:ext cx="78485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5800" y="228600"/>
            <a:ext cx="8071440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Research Lesson 3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Keywords &amp; Evaluating 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Websites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1371600" y="274319"/>
            <a:ext cx="64008" cy="1143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first thankgiving.png"/>
          <p:cNvPicPr>
            <a:picLocks noChangeAspect="1"/>
          </p:cNvPicPr>
          <p:nvPr/>
        </p:nvPicPr>
        <p:blipFill>
          <a:blip r:embed="rId2"/>
          <a:srcRect r="-1426" b="33333"/>
          <a:stretch>
            <a:fillRect/>
          </a:stretch>
        </p:blipFill>
        <p:spPr>
          <a:xfrm>
            <a:off x="152400" y="62589"/>
            <a:ext cx="4288867" cy="664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 rot="10800000">
            <a:off x="152400" y="6248400"/>
            <a:ext cx="5486400" cy="609600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 rot="16200000">
            <a:off x="876300" y="1485900"/>
            <a:ext cx="4114800" cy="5562600"/>
          </a:xfrm>
          <a:prstGeom prst="downArrow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 rot="16200000">
            <a:off x="2133600" y="-1066800"/>
            <a:ext cx="1295400" cy="5257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5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45179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Advertisements</a:t>
            </a:r>
            <a:endParaRPr lang="en-US" sz="3200" b="1" cap="none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3200400"/>
            <a:ext cx="451799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Web sites &amp; </a:t>
            </a:r>
          </a:p>
          <a:p>
            <a:pPr algn="ctr"/>
            <a:r>
              <a:rPr lang="en-US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sources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that match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your search</a:t>
            </a:r>
            <a:endParaRPr lang="en-US" sz="3200" b="1" cap="none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5780782"/>
            <a:ext cx="45179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Multiple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Results pages</a:t>
            </a:r>
            <a:endParaRPr lang="en-US" sz="3200" b="1" cap="none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0"/>
            <a:ext cx="1536192" cy="9144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first thankgiving.png"/>
          <p:cNvPicPr>
            <a:picLocks noChangeAspect="1"/>
          </p:cNvPicPr>
          <p:nvPr/>
        </p:nvPicPr>
        <p:blipFill>
          <a:blip r:embed="rId2"/>
          <a:srcRect r="23336" b="81482"/>
          <a:stretch>
            <a:fillRect/>
          </a:stretch>
        </p:blipFill>
        <p:spPr>
          <a:xfrm>
            <a:off x="228600" y="304800"/>
            <a:ext cx="8690109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own Arrow Callout 3"/>
          <p:cNvSpPr/>
          <p:nvPr/>
        </p:nvSpPr>
        <p:spPr>
          <a:xfrm rot="16200000">
            <a:off x="1638300" y="1790700"/>
            <a:ext cx="3429000" cy="6400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31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 rot="16200000">
            <a:off x="3162300" y="-1028700"/>
            <a:ext cx="457200" cy="6477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790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 rot="16200000">
            <a:off x="3200400" y="-152400"/>
            <a:ext cx="381000" cy="6477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790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1641187"/>
            <a:ext cx="2133600" cy="507831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 Black" pitchFamily="34" charset="0"/>
              </a:rPr>
              <a:t>Search bar</a:t>
            </a:r>
          </a:p>
          <a:p>
            <a:pPr algn="ctr"/>
            <a:endParaRPr lang="en-US" sz="25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 Black" pitchFamily="34" charset="0"/>
              </a:rPr>
              <a:t>Number of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 Black" pitchFamily="34" charset="0"/>
              </a:rPr>
              <a:t>Results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(this search gave more than 20,100,000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Results!)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 Black" pitchFamily="34" charset="0"/>
              </a:rPr>
              <a:t>Ads by Google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Arial Black" pitchFamily="34" charset="0"/>
              </a:rPr>
              <a:t>Avoid  clicking on any adds</a:t>
            </a:r>
          </a:p>
          <a:p>
            <a:pPr algn="ctr"/>
            <a:endParaRPr lang="en-US" sz="1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9200" y="0"/>
            <a:ext cx="411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first thankgiving.png"/>
          <p:cNvPicPr>
            <a:picLocks noChangeAspect="1"/>
          </p:cNvPicPr>
          <p:nvPr/>
        </p:nvPicPr>
        <p:blipFill>
          <a:blip r:embed="rId2"/>
          <a:srcRect t="21111" r="4370" b="33333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hape 142" descr="cheapest-domain-nam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4800600"/>
            <a:ext cx="304747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143"/>
          <p:cNvSpPr txBox="1">
            <a:spLocks/>
          </p:cNvSpPr>
          <p:nvPr/>
        </p:nvSpPr>
        <p:spPr>
          <a:xfrm>
            <a:off x="4724400" y="1066800"/>
            <a:ext cx="464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tabLst/>
              <a:defRPr/>
            </a:pPr>
            <a:endParaRPr kumimoji="0" lang="en-US" sz="175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tabLst/>
              <a:defRPr/>
            </a:pPr>
            <a:r>
              <a:rPr kumimoji="0" lang="en-US" sz="17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Reliability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Since anyone can post anything to the web, you have to be careful about choosing your sources.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  <a:tabLst/>
              <a:defRPr/>
            </a:pPr>
            <a:endParaRPr kumimoji="0" lang="en-US" sz="175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tabLst/>
              <a:defRPr/>
            </a:pPr>
            <a:r>
              <a:rPr kumimoji="0" lang="en-US" sz="17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Best domain names:</a:t>
            </a:r>
            <a:endParaRPr kumimoji="0" lang="en-US" sz="175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Education websites (.</a:t>
            </a:r>
            <a:r>
              <a:rPr kumimoji="0" lang="en-US" sz="17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edu</a:t>
            </a: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Government websites (.</a:t>
            </a:r>
            <a:r>
              <a:rPr kumimoji="0" lang="en-US" sz="17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gov</a:t>
            </a: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Some Non-Profit websites(.org)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Teacher approved sites</a:t>
            </a:r>
          </a:p>
          <a:p>
            <a:pPr marL="639762" marR="0" lvl="1" indent="-246062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Websites maintained by someone you know – like your teacher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0"/>
            <a:ext cx="32888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Evaluate </a:t>
            </a: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Results</a:t>
            </a:r>
            <a:endParaRPr lang="en-US" sz="3600" b="1" cap="none" spc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25" y="2065025"/>
            <a:ext cx="7447200" cy="470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7D6E2"/>
            </a:solidFill>
            <a:prstDash val="solid"/>
            <a:miter/>
            <a:headEnd type="none" w="med" len="med"/>
            <a:tailEnd type="none" w="med" len="med"/>
          </a:ln>
          <a:effectLst>
            <a:outerShdw blurRad="88900" dist="88900" dir="8100000" algn="tr" rotWithShape="0">
              <a:srgbClr val="000000">
                <a:alpha val="22745"/>
              </a:srgbClr>
            </a:outerShdw>
          </a:effectLst>
        </p:spPr>
      </p:pic>
      <p:pic>
        <p:nvPicPr>
          <p:cNvPr id="149" name="Shape 149" descr="wikipedia-logo-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150" y="0"/>
            <a:ext cx="5388049" cy="19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6109206" y="1746750"/>
            <a:ext cx="2752553" cy="1004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Wikipedia</a:t>
            </a:r>
          </a:p>
        </p:txBody>
      </p:sp>
      <p:pic>
        <p:nvPicPr>
          <p:cNvPr id="151" name="Shape 151" descr="C:\Documents and Settings\5429\Local Settings\Temporary Internet Files\Content.IE5\2HZW82WV\MCj03036750000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9675" y="479074"/>
            <a:ext cx="3231600" cy="3247499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rgbClr val="000000">
                <a:alpha val="2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Look at the first three sites that come up.  Read the description and check the domain extension!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screen shot first thankgiving.png"/>
          <p:cNvPicPr>
            <a:picLocks noChangeAspect="1"/>
          </p:cNvPicPr>
          <p:nvPr/>
        </p:nvPicPr>
        <p:blipFill>
          <a:blip r:embed="rId2"/>
          <a:srcRect t="21111" r="3354" b="64213"/>
          <a:stretch>
            <a:fillRect/>
          </a:stretch>
        </p:blipFill>
        <p:spPr>
          <a:xfrm>
            <a:off x="304800" y="2286000"/>
            <a:ext cx="863273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5000" y="25908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2971800"/>
            <a:ext cx="2590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051873" y="3120327"/>
            <a:ext cx="457200" cy="4649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057400"/>
            <a:ext cx="2590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Title of the Article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5052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websites URL address – look at the domain extension!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2819400"/>
            <a:ext cx="6934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6785671" y="2434529"/>
            <a:ext cx="304804" cy="4649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2670871" y="2205929"/>
            <a:ext cx="304804" cy="4649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220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Short description of the article </a:t>
            </a:r>
          </a:p>
          <a:p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Using your best judgment,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click on the first link you feel is reliable and evaluate the website.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Ask yourself these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12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Does </a:t>
            </a:r>
            <a:r>
              <a: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it look reliable?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When was it published?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Who is the author?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Does it have the information you are looking for?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12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12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If not, arrow back and try the next source.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screencapture-kids-nationalgeographic-explore-history-first-thanksgiving-1477086258550.png"/>
          <p:cNvPicPr>
            <a:picLocks noChangeAspect="1"/>
          </p:cNvPicPr>
          <p:nvPr/>
        </p:nvPicPr>
        <p:blipFill>
          <a:blip r:embed="rId2"/>
          <a:srcRect b="60000"/>
          <a:stretch>
            <a:fillRect/>
          </a:stretch>
        </p:blipFill>
        <p:spPr>
          <a:xfrm>
            <a:off x="0" y="0"/>
            <a:ext cx="43178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9000"/>
          </a:scheme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idx="4294967295"/>
          </p:nvPr>
        </p:nvSpPr>
        <p:spPr>
          <a:xfrm>
            <a:off x="457200" y="1371600"/>
            <a:ext cx="5043488" cy="4802187"/>
          </a:xfrm>
          <a:prstGeom prst="rect">
            <a:avLst/>
          </a:prstGeom>
          <a:solidFill>
            <a:srgbClr val="EFEFE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Once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we find a reliable source--we want to read the article carefully to gather our information!  We will learn how to properly take notes next week.</a:t>
            </a:r>
          </a:p>
        </p:txBody>
      </p:sp>
      <p:pic>
        <p:nvPicPr>
          <p:cNvPr id="159" name="Shape 159" descr="note-tak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901" y="1600200"/>
            <a:ext cx="3656099" cy="333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0" name="Shape 160"/>
          <p:cNvSpPr txBox="1"/>
          <p:nvPr/>
        </p:nvSpPr>
        <p:spPr>
          <a:xfrm>
            <a:off x="553200" y="5241425"/>
            <a:ext cx="8284500" cy="1225200"/>
          </a:xfrm>
          <a:prstGeom prst="rect">
            <a:avLst/>
          </a:prstGeom>
          <a:solidFill>
            <a:srgbClr val="FFFF00">
              <a:alpha val="45770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65125" lvl="0" indent="-196215" rtl="0">
              <a:spcBef>
                <a:spcPts val="60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after we record all the information from the site that you feel is </a:t>
            </a:r>
            <a:r>
              <a:rPr lang="en-US" sz="25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important, </a:t>
            </a:r>
            <a:r>
              <a:rPr lang="en-US" sz="25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complete the final step………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6263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Taking Notes – 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Recording your information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0" y="1066800"/>
            <a:ext cx="9144000" cy="4800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Keep track of all the sources from which you gather information.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After you write your paper, create a “Sources Cited” page </a:t>
            </a:r>
            <a:r>
              <a:rPr lang="en-US" sz="2800" dirty="0"/>
              <a:t>or simply 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list all of the sources you used to gather your information</a:t>
            </a:r>
            <a:r>
              <a:rPr lang="en-US" sz="2800" dirty="0"/>
              <a:t> at the bottom of your page.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04800" y="5181600"/>
            <a:ext cx="8686800" cy="1383300"/>
          </a:xfrm>
          <a:prstGeom prst="rect">
            <a:avLst/>
          </a:prstGeom>
          <a:solidFill>
            <a:srgbClr val="FFFF00">
              <a:alpha val="67310"/>
            </a:srgbClr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b="1" u="sng" dirty="0">
                <a:latin typeface="Bookman" pitchFamily="18" charset="0"/>
                <a:ea typeface="Chewy"/>
                <a:cs typeface="Chewy"/>
                <a:sym typeface="Chewy"/>
              </a:rPr>
              <a:t>The History Channel </a:t>
            </a:r>
            <a:r>
              <a:rPr lang="en-US" sz="2000" b="1" u="sng" dirty="0" smtClean="0">
                <a:latin typeface="Bookman" pitchFamily="18" charset="0"/>
                <a:ea typeface="Chewy"/>
                <a:cs typeface="Chewy"/>
                <a:sym typeface="Chewy"/>
              </a:rPr>
              <a:t>Website</a:t>
            </a:r>
            <a:r>
              <a:rPr lang="en-US" sz="2000" b="1" dirty="0">
                <a:latin typeface="Bookman" pitchFamily="18" charset="0"/>
                <a:ea typeface="Chewy"/>
                <a:cs typeface="Chewy"/>
                <a:sym typeface="Chewy"/>
              </a:rPr>
              <a:t>.</a:t>
            </a:r>
            <a:r>
              <a:rPr lang="en-US" sz="2000" b="1" dirty="0" smtClean="0">
                <a:latin typeface="Bookman" pitchFamily="18" charset="0"/>
                <a:ea typeface="Chewy"/>
                <a:cs typeface="Chewy"/>
                <a:sym typeface="Chewy"/>
              </a:rPr>
              <a:t> 2016. Web.  November </a:t>
            </a:r>
            <a:r>
              <a:rPr lang="en-US" sz="2000" b="1" dirty="0">
                <a:latin typeface="Bookman" pitchFamily="18" charset="0"/>
                <a:ea typeface="Chewy"/>
                <a:cs typeface="Chewy"/>
                <a:sym typeface="Chewy"/>
              </a:rPr>
              <a:t>3, 2016</a:t>
            </a:r>
          </a:p>
          <a:p>
            <a:pPr lvl="0">
              <a:spcBef>
                <a:spcPts val="0"/>
              </a:spcBef>
              <a:buNone/>
            </a:pPr>
            <a:endParaRPr sz="2000" b="1" dirty="0">
              <a:latin typeface="Bookman" pitchFamily="18" charset="0"/>
              <a:ea typeface="Chewy"/>
              <a:cs typeface="Chewy"/>
              <a:sym typeface="Chewy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b="1" u="sng" dirty="0">
                <a:latin typeface="Bookman" pitchFamily="18" charset="0"/>
                <a:ea typeface="Chewy"/>
                <a:cs typeface="Chewy"/>
                <a:sym typeface="Chewy"/>
              </a:rPr>
              <a:t>The Library of Congress </a:t>
            </a:r>
            <a:r>
              <a:rPr lang="en-US" sz="2000" b="1" u="sng" dirty="0" smtClean="0">
                <a:latin typeface="Bookman" pitchFamily="18" charset="0"/>
                <a:ea typeface="Chewy"/>
                <a:cs typeface="Chewy"/>
                <a:sym typeface="Chewy"/>
              </a:rPr>
              <a:t>Website</a:t>
            </a:r>
            <a:r>
              <a:rPr lang="en-US" sz="2000" b="1" dirty="0">
                <a:latin typeface="Bookman" pitchFamily="18" charset="0"/>
                <a:ea typeface="Chewy"/>
                <a:cs typeface="Chewy"/>
                <a:sym typeface="Chewy"/>
              </a:rPr>
              <a:t>.</a:t>
            </a:r>
            <a:r>
              <a:rPr lang="en-US" sz="2000" b="1" dirty="0" smtClean="0">
                <a:latin typeface="Bookman" pitchFamily="18" charset="0"/>
                <a:ea typeface="Chewy"/>
                <a:cs typeface="Chewy"/>
                <a:sym typeface="Chewy"/>
              </a:rPr>
              <a:t> 2015. Web.  </a:t>
            </a:r>
            <a:r>
              <a:rPr lang="en-US" sz="2000" b="1" dirty="0">
                <a:latin typeface="Bookman" pitchFamily="18" charset="0"/>
                <a:ea typeface="Chewy"/>
                <a:cs typeface="Chewy"/>
                <a:sym typeface="Chewy"/>
              </a:rPr>
              <a:t>November 3, 2016</a:t>
            </a:r>
          </a:p>
        </p:txBody>
      </p:sp>
      <p:sp>
        <p:nvSpPr>
          <p:cNvPr id="168" name="Shape 168"/>
          <p:cNvSpPr/>
          <p:nvPr/>
        </p:nvSpPr>
        <p:spPr>
          <a:xfrm>
            <a:off x="1447800" y="4572000"/>
            <a:ext cx="612600" cy="55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315200" y="4648200"/>
            <a:ext cx="612600" cy="55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533400" y="4114800"/>
            <a:ext cx="27432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ea typeface="Alfa Slab One"/>
                <a:cs typeface="Aharoni" pitchFamily="2" charset="-79"/>
                <a:sym typeface="Alfa Slab One"/>
              </a:rPr>
              <a:t>Name Website</a:t>
            </a:r>
            <a:endParaRPr lang="en-US" sz="2400" dirty="0">
              <a:solidFill>
                <a:srgbClr val="FF0000"/>
              </a:solidFill>
              <a:latin typeface="Aharoni" pitchFamily="2" charset="-79"/>
              <a:ea typeface="Alfa Slab One"/>
              <a:cs typeface="Aharoni" pitchFamily="2" charset="-79"/>
              <a:sym typeface="Alfa Slab One"/>
            </a:endParaRPr>
          </a:p>
        </p:txBody>
      </p:sp>
      <p:sp>
        <p:nvSpPr>
          <p:cNvPr id="8" name="Shape 169"/>
          <p:cNvSpPr/>
          <p:nvPr/>
        </p:nvSpPr>
        <p:spPr>
          <a:xfrm>
            <a:off x="5410200" y="4572000"/>
            <a:ext cx="612600" cy="55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69"/>
          <p:cNvSpPr/>
          <p:nvPr/>
        </p:nvSpPr>
        <p:spPr>
          <a:xfrm>
            <a:off x="4267200" y="4572000"/>
            <a:ext cx="612600" cy="55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70"/>
          <p:cNvSpPr txBox="1"/>
          <p:nvPr/>
        </p:nvSpPr>
        <p:spPr>
          <a:xfrm>
            <a:off x="2971800" y="4114800"/>
            <a:ext cx="23622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ea typeface="Alfa Slab One"/>
                <a:cs typeface="Aharoni" pitchFamily="2" charset="-79"/>
                <a:sym typeface="Alfa Slab One"/>
              </a:rPr>
              <a:t>Date Published</a:t>
            </a:r>
            <a:endParaRPr lang="en-US" sz="2400" dirty="0">
              <a:solidFill>
                <a:srgbClr val="FF0000"/>
              </a:solidFill>
              <a:latin typeface="Aharoni" pitchFamily="2" charset="-79"/>
              <a:ea typeface="Alfa Slab One"/>
              <a:cs typeface="Aharoni" pitchFamily="2" charset="-79"/>
              <a:sym typeface="Alfa Slab One"/>
            </a:endParaRPr>
          </a:p>
        </p:txBody>
      </p:sp>
      <p:sp>
        <p:nvSpPr>
          <p:cNvPr id="11" name="Shape 170"/>
          <p:cNvSpPr txBox="1"/>
          <p:nvPr/>
        </p:nvSpPr>
        <p:spPr>
          <a:xfrm>
            <a:off x="5410200" y="4114800"/>
            <a:ext cx="11430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ea typeface="Alfa Slab One"/>
                <a:cs typeface="Aharoni" pitchFamily="2" charset="-79"/>
                <a:sym typeface="Alfa Slab One"/>
              </a:rPr>
              <a:t>Web</a:t>
            </a:r>
            <a:endParaRPr lang="en-US" sz="2400" dirty="0">
              <a:solidFill>
                <a:srgbClr val="FF0000"/>
              </a:solidFill>
              <a:latin typeface="Aharoni" pitchFamily="2" charset="-79"/>
              <a:ea typeface="Alfa Slab One"/>
              <a:cs typeface="Aharoni" pitchFamily="2" charset="-79"/>
              <a:sym typeface="Alfa Slab One"/>
            </a:endParaRPr>
          </a:p>
        </p:txBody>
      </p:sp>
      <p:sp>
        <p:nvSpPr>
          <p:cNvPr id="12" name="Shape 170"/>
          <p:cNvSpPr txBox="1"/>
          <p:nvPr/>
        </p:nvSpPr>
        <p:spPr>
          <a:xfrm>
            <a:off x="6553200" y="4191000"/>
            <a:ext cx="25908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ea typeface="Alfa Slab One"/>
                <a:cs typeface="Aharoni" pitchFamily="2" charset="-79"/>
                <a:sym typeface="Alfa Slab One"/>
              </a:rPr>
              <a:t>Date Accessed</a:t>
            </a:r>
            <a:endParaRPr lang="en-US" sz="2400" dirty="0">
              <a:solidFill>
                <a:srgbClr val="FF0000"/>
              </a:solidFill>
              <a:latin typeface="Aharoni" pitchFamily="2" charset="-79"/>
              <a:ea typeface="Alfa Slab One"/>
              <a:cs typeface="Aharoni" pitchFamily="2" charset="-79"/>
              <a:sym typeface="Alfa Slab On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Reminder: Making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Your Citation –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Citing Your Sources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idx="4294967295"/>
          </p:nvPr>
        </p:nvSpPr>
        <p:spPr>
          <a:xfrm>
            <a:off x="228600" y="2843213"/>
            <a:ext cx="8915400" cy="3878262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316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research paper is like a report.</a:t>
            </a:r>
          </a:p>
          <a:p>
            <a:pPr marL="365125" marR="0" lvl="0" indent="-31686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Before you write it, you use books, articles, the internet, and other sources to find information about your topic.</a:t>
            </a:r>
          </a:p>
          <a:p>
            <a:pPr marL="365125" marR="0" lvl="0" indent="-31686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gather information from these sources and use that information in your paper to tell your readers about your topic.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8" name="Shape 88" descr="download (1).jpg"/>
          <p:cNvPicPr preferRelativeResize="0"/>
          <p:nvPr/>
        </p:nvPicPr>
        <p:blipFill rotWithShape="1">
          <a:blip r:embed="rId3">
            <a:alphaModFix/>
          </a:blip>
          <a:srcRect b="51648"/>
          <a:stretch/>
        </p:blipFill>
        <p:spPr>
          <a:xfrm>
            <a:off x="304800" y="1144350"/>
            <a:ext cx="8659225" cy="15273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Rectangle 5"/>
          <p:cNvSpPr/>
          <p:nvPr/>
        </p:nvSpPr>
        <p:spPr>
          <a:xfrm>
            <a:off x="72286" y="0"/>
            <a:ext cx="907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is a Research Paper?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idx="4294967295"/>
          </p:nvPr>
        </p:nvSpPr>
        <p:spPr>
          <a:xfrm>
            <a:off x="381000" y="914400"/>
            <a:ext cx="8610600" cy="5665787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Pick a topic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may </a:t>
            </a:r>
            <a:r>
              <a:rPr lang="en-US" dirty="0"/>
              <a:t>be given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 topic by your teacher,  have a list of approved topics to choose from, or you may </a:t>
            </a:r>
            <a:r>
              <a:rPr lang="en-US" dirty="0"/>
              <a:t>have the option to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choose 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topoic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on your own.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If you have a choice, try and choose something you’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 interested in.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example:</a:t>
            </a:r>
          </a:p>
          <a:p>
            <a:pPr marL="639762" marR="0" lvl="1" indent="-2968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Verdana"/>
              <a:buChar char="◦"/>
            </a:pPr>
            <a:r>
              <a:rPr lang="en-US" sz="4800" b="1" i="0" u="none" strike="noStrike" cap="none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Thanksgiving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5" name="Shape 95" descr="thanksgiv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124" y="4343400"/>
            <a:ext cx="3150275" cy="2010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19200" y="0"/>
            <a:ext cx="5993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Choosing a Topic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idx="4294967295"/>
          </p:nvPr>
        </p:nvSpPr>
        <p:spPr>
          <a:xfrm>
            <a:off x="376801" y="1295400"/>
            <a:ext cx="8305800" cy="52752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“Thanksgiving” is a very broad topic. Try make your topic smaller and more specific by asking a question like: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300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Smaller Topic:</a:t>
            </a:r>
          </a:p>
          <a:p>
            <a:pPr marL="639762" marR="0" lvl="1" indent="-2968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Verdana"/>
              <a:buChar char="◦"/>
            </a:pPr>
            <a:r>
              <a:rPr lang="en-US" sz="4000" b="1" i="1" u="none" strike="noStrike" cap="none" dirty="0" smtClean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The first Thanksgiving</a:t>
            </a:r>
            <a:endParaRPr lang="en-US" sz="4000" b="1" i="1" u="none" strike="noStrike" cap="none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2" name="Shape 102" descr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3886200"/>
            <a:ext cx="1914522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62000" y="228600"/>
            <a:ext cx="791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Narrow the Topic Down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8925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lang="en-US" sz="2800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" y="598823"/>
            <a:ext cx="8971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	A </a:t>
            </a:r>
            <a:r>
              <a:rPr lang="en-US" sz="2000" dirty="0"/>
              <a:t>search engine is a web-based </a:t>
            </a:r>
            <a:r>
              <a:rPr lang="en-US" sz="2000" dirty="0" smtClean="0"/>
              <a:t>program that is used </a:t>
            </a:r>
          </a:p>
          <a:p>
            <a:r>
              <a:rPr lang="en-US" sz="2000" dirty="0" smtClean="0"/>
              <a:t>		     to locate </a:t>
            </a:r>
            <a:r>
              <a:rPr lang="en-US" sz="2000" dirty="0"/>
              <a:t>information on the World Wide Web</a:t>
            </a:r>
            <a:r>
              <a:rPr lang="en-US" sz="2000" dirty="0" smtClean="0"/>
              <a:t>. Search 		            engines create lists of documents for specified</a:t>
            </a:r>
            <a:r>
              <a:rPr lang="en-US" sz="2000" dirty="0"/>
              <a:t> </a:t>
            </a:r>
            <a:r>
              <a:rPr lang="en-US" sz="2000" dirty="0">
                <a:hlinkClick r:id="rId2"/>
              </a:rPr>
              <a:t>keywords</a:t>
            </a:r>
            <a:r>
              <a:rPr lang="en-US" sz="2000" dirty="0"/>
              <a:t> 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fontAlgn="base"/>
            <a:r>
              <a:rPr lang="en-US" sz="2000" dirty="0" smtClean="0"/>
              <a:t>Think about a Web </a:t>
            </a:r>
            <a:r>
              <a:rPr lang="en-US" sz="2000" dirty="0"/>
              <a:t>search </a:t>
            </a:r>
            <a:r>
              <a:rPr lang="en-US" sz="2000" dirty="0" smtClean="0"/>
              <a:t>engines as a tool that sends out a</a:t>
            </a:r>
            <a:r>
              <a:rPr lang="en-US" sz="2000" dirty="0"/>
              <a:t> </a:t>
            </a:r>
            <a:r>
              <a:rPr lang="en-US" sz="2000" i="1" dirty="0">
                <a:hlinkClick r:id="rId3"/>
              </a:rPr>
              <a:t>spider</a:t>
            </a:r>
            <a:r>
              <a:rPr lang="en-US" sz="2000" dirty="0"/>
              <a:t> </a:t>
            </a:r>
            <a:r>
              <a:rPr lang="en-US" sz="2000" dirty="0" smtClean="0"/>
              <a:t> to </a:t>
            </a:r>
            <a:r>
              <a:rPr lang="en-US" sz="2000" dirty="0"/>
              <a:t>fetch as many documents as </a:t>
            </a:r>
            <a:r>
              <a:rPr lang="en-US" sz="2000" dirty="0" smtClean="0"/>
              <a:t>possible</a:t>
            </a:r>
            <a:r>
              <a:rPr lang="en-US" sz="2000" dirty="0"/>
              <a:t> </a:t>
            </a:r>
            <a:r>
              <a:rPr lang="en-US" sz="2000" dirty="0" smtClean="0"/>
              <a:t>on the World Wide Web.  Many website </a:t>
            </a:r>
            <a:r>
              <a:rPr lang="en-US" sz="2000" dirty="0"/>
              <a:t>owners rely on search engines to send </a:t>
            </a:r>
            <a:r>
              <a:rPr lang="en-US" sz="2000" dirty="0" smtClean="0"/>
              <a:t>traffic/searchers </a:t>
            </a:r>
            <a:r>
              <a:rPr lang="en-US" sz="2000" dirty="0"/>
              <a:t>to their </a:t>
            </a:r>
            <a:r>
              <a:rPr lang="en-US" sz="2000" dirty="0" smtClean="0"/>
              <a:t>website. Here is a few of the most popular search engines!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95600" y="-47508"/>
            <a:ext cx="3736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Search Engines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5" y="5215598"/>
            <a:ext cx="3253936" cy="1399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8353"/>
          <a:stretch/>
        </p:blipFill>
        <p:spPr>
          <a:xfrm>
            <a:off x="700865" y="3461145"/>
            <a:ext cx="3354776" cy="1346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0"/>
          <a:stretch/>
        </p:blipFill>
        <p:spPr>
          <a:xfrm>
            <a:off x="4648200" y="3461145"/>
            <a:ext cx="3350139" cy="1450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1"/>
          <a:stretch/>
        </p:blipFill>
        <p:spPr>
          <a:xfrm>
            <a:off x="4609942" y="5245843"/>
            <a:ext cx="3388397" cy="1423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895856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27544"/>
            <a:ext cx="56669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Search Engines for Kids</a:t>
            </a:r>
          </a:p>
          <a:p>
            <a:pPr algn="ctr"/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&amp; Digital Safety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64921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several search engines developed specifically for children.</a:t>
            </a:r>
            <a:r>
              <a:rPr lang="en-US" sz="2000" dirty="0"/>
              <a:t> </a:t>
            </a:r>
            <a:r>
              <a:rPr lang="en-US" sz="2000" dirty="0" smtClean="0"/>
              <a:t>Some of them are shown below.  They were designed </a:t>
            </a:r>
            <a:r>
              <a:rPr lang="en-US" sz="2000" dirty="0"/>
              <a:t>exclusively for young people ages 6 to 12. </a:t>
            </a:r>
            <a:r>
              <a:rPr lang="en-US" sz="2000" dirty="0" smtClean="0"/>
              <a:t>They create  </a:t>
            </a:r>
            <a:r>
              <a:rPr lang="en-US" sz="2000" dirty="0"/>
              <a:t>a free, safe, fun </a:t>
            </a:r>
            <a:r>
              <a:rPr lang="en-US" sz="2000" dirty="0" smtClean="0"/>
              <a:t>environment for </a:t>
            </a:r>
            <a:r>
              <a:rPr lang="en-US" sz="2000" dirty="0"/>
              <a:t>kids </a:t>
            </a:r>
            <a:r>
              <a:rPr lang="en-US" sz="2000" dirty="0" smtClean="0"/>
              <a:t>to easily </a:t>
            </a:r>
            <a:r>
              <a:rPr lang="en-US" sz="2000" dirty="0"/>
              <a:t>research school </a:t>
            </a:r>
            <a:r>
              <a:rPr lang="en-US" sz="2000" dirty="0" smtClean="0"/>
              <a:t>topics.  Unlike adult search engines—most have built in filters so it only shows information that is appropriate for children. However, the World Wide Web is a very big community and occasionally you might see something inappropriate or makes you feel uncomfortable.  What should you do if this happens to you?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"/>
          <a:stretch/>
        </p:blipFill>
        <p:spPr>
          <a:xfrm>
            <a:off x="228600" y="4772680"/>
            <a:ext cx="2900760" cy="1654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3" y="4727411"/>
            <a:ext cx="2495242" cy="1744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26" y="4594298"/>
            <a:ext cx="2743200" cy="1878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t="13650" r="23220" b="24926"/>
          <a:stretch/>
        </p:blipFill>
        <p:spPr>
          <a:xfrm>
            <a:off x="7315200" y="93433"/>
            <a:ext cx="1371600" cy="123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29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idx="1"/>
          </p:nvPr>
        </p:nvSpPr>
        <p:spPr>
          <a:xfrm>
            <a:off x="152400" y="1230073"/>
            <a:ext cx="7799882" cy="541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1" i="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Keywords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</a:t>
            </a:r>
            <a:r>
              <a:rPr lang="en-US" sz="2800" dirty="0"/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most important words related to a subject, which you type into a search engine to find the information you want.</a:t>
            </a:r>
          </a:p>
          <a:p>
            <a:pPr marL="82550" marR="0" lvl="0" indent="-6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550" marR="0" lvl="0" indent="-6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Keywords need to be </a:t>
            </a:r>
            <a:r>
              <a:rPr lang="en-US" sz="2800" b="1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clear 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US" sz="2800" b="1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precise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 You can use </a:t>
            </a:r>
            <a:r>
              <a:rPr lang="en-US" sz="2800" b="1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synonyms 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and/or </a:t>
            </a:r>
            <a:r>
              <a:rPr lang="en-US" sz="2800" b="1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alternate</a:t>
            </a:r>
            <a:r>
              <a:rPr lang="en-US" sz="28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words</a:t>
            </a:r>
            <a:r>
              <a:rPr lang="en-US" b="0" i="0" u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82550" marR="0" lvl="0" indent="-6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550" marR="0" lvl="0" indent="-6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b="0" i="0" u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searching, if you don’t find the results you are looking for, you may need to change your keywords!</a:t>
            </a:r>
            <a:endParaRPr lang="en-US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5" name="Shape 115" descr="Keywords-300x150.jpg"/>
          <p:cNvPicPr preferRelativeResize="0"/>
          <p:nvPr/>
        </p:nvPicPr>
        <p:blipFill rotWithShape="1">
          <a:blip r:embed="rId3">
            <a:alphaModFix/>
          </a:blip>
          <a:srcRect t="31018" b="16004"/>
          <a:stretch/>
        </p:blipFill>
        <p:spPr>
          <a:xfrm>
            <a:off x="914400" y="6096"/>
            <a:ext cx="6858000" cy="11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82" y="-27432"/>
            <a:ext cx="11917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idx="4294967295"/>
          </p:nvPr>
        </p:nvSpPr>
        <p:spPr>
          <a:xfrm>
            <a:off x="304800" y="1130329"/>
            <a:ext cx="88392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400" b="1" i="1" dirty="0" smtClean="0">
                <a:solidFill>
                  <a:srgbClr val="3D85C6"/>
                </a:solidFill>
              </a:rPr>
              <a:t>the </a:t>
            </a:r>
            <a:r>
              <a:rPr lang="en-US" sz="4400" b="1" i="1" dirty="0">
                <a:solidFill>
                  <a:srgbClr val="3D85C6"/>
                </a:solidFill>
              </a:rPr>
              <a:t>first Thanksgiving?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-US" b="1" dirty="0"/>
              <a:t>Now type those keywords into a safe search </a:t>
            </a:r>
            <a:r>
              <a:rPr lang="en-US" b="1" dirty="0" smtClean="0"/>
              <a:t>engine and click on the magnifying glass!</a:t>
            </a:r>
            <a:endParaRPr lang="en-US" b="1" dirty="0"/>
          </a:p>
        </p:txBody>
      </p:sp>
      <p:sp>
        <p:nvSpPr>
          <p:cNvPr id="125" name="Shape 125"/>
          <p:cNvSpPr/>
          <p:nvPr/>
        </p:nvSpPr>
        <p:spPr>
          <a:xfrm>
            <a:off x="2819400" y="1179733"/>
            <a:ext cx="1142999" cy="826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3962399" y="1057020"/>
            <a:ext cx="3200400" cy="10716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 descr="search-engines-for-ki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430" y="3481382"/>
            <a:ext cx="6113375" cy="32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3124200" y="4406233"/>
            <a:ext cx="3846000" cy="6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>
                <a:latin typeface="Cabin"/>
                <a:ea typeface="Cabin"/>
                <a:cs typeface="Cabin"/>
                <a:sym typeface="Cabin"/>
              </a:rPr>
              <a:t>first Thanksgiving</a:t>
            </a:r>
          </a:p>
        </p:txBody>
      </p:sp>
      <p:sp>
        <p:nvSpPr>
          <p:cNvPr id="129" name="Shape 129"/>
          <p:cNvSpPr/>
          <p:nvPr/>
        </p:nvSpPr>
        <p:spPr>
          <a:xfrm rot="2792724">
            <a:off x="1514853" y="3724121"/>
            <a:ext cx="1667540" cy="8170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Pull Out Your Keywords!</a:t>
            </a:r>
            <a:endParaRPr 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15975" y="1895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dirty="0" smtClean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Let’s Begin Our </a:t>
            </a:r>
            <a:r>
              <a:rPr lang="en-US" sz="4300" b="0" i="0" u="none" strike="noStrike" cap="none" dirty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Research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idx="1"/>
          </p:nvPr>
        </p:nvSpPr>
        <p:spPr>
          <a:xfrm>
            <a:off x="533400" y="1332524"/>
            <a:ext cx="8281975" cy="499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that we have </a:t>
            </a:r>
            <a:r>
              <a:rPr lang="en-US" sz="32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narrowed </a:t>
            </a:r>
            <a:r>
              <a:rPr lang="en-US" dirty="0"/>
              <a:t>our</a:t>
            </a:r>
            <a:r>
              <a:rPr lang="en-US" sz="32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topic</a:t>
            </a:r>
            <a:r>
              <a:rPr lang="en-US" dirty="0"/>
              <a:t>,</a:t>
            </a:r>
            <a:r>
              <a:rPr lang="en-US" sz="3200" b="0" i="0" u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decided on the question, and pulled out our keywords to search--- it is time to look for sources of information.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Let </a:t>
            </a:r>
            <a:r>
              <a:rPr lang="en-US" dirty="0" smtClean="0"/>
              <a:t>talk </a:t>
            </a:r>
            <a:r>
              <a:rPr lang="en-US" dirty="0"/>
              <a:t>about how to evaluate web </a:t>
            </a:r>
            <a:r>
              <a:rPr lang="en-US" dirty="0" smtClean="0"/>
              <a:t>sites. Take a closer look at what a results page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might look like</a:t>
            </a:r>
            <a:r>
              <a:rPr lang="en-US" dirty="0" smtClean="0"/>
              <a:t>!  We are on a hunt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-US" dirty="0" smtClean="0"/>
              <a:t>ind good/reliable sources!</a:t>
            </a:r>
            <a:endParaRPr lang="en-US" dirty="0"/>
          </a:p>
        </p:txBody>
      </p:sp>
      <p:pic>
        <p:nvPicPr>
          <p:cNvPr id="136" name="Shape 136" descr="images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4876800"/>
            <a:ext cx="2186176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771</Words>
  <Application>Microsoft Office PowerPoint</Application>
  <PresentationFormat>On-screen Show (4:3)</PresentationFormat>
  <Paragraphs>112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Cabin</vt:lpstr>
      <vt:lpstr>Wingdings 3</vt:lpstr>
      <vt:lpstr>Wingdings</vt:lpstr>
      <vt:lpstr>Chewy</vt:lpstr>
      <vt:lpstr>Noto Sans Symbols</vt:lpstr>
      <vt:lpstr>Bookman Old Style</vt:lpstr>
      <vt:lpstr>Calibri</vt:lpstr>
      <vt:lpstr>Gill Sans MT</vt:lpstr>
      <vt:lpstr>Bookman</vt:lpstr>
      <vt:lpstr>Arial</vt:lpstr>
      <vt:lpstr>Arial Black</vt:lpstr>
      <vt:lpstr>Verdana</vt:lpstr>
      <vt:lpstr>Alfa Slab One</vt:lpstr>
      <vt:lpstr>Aharoni</vt:lpstr>
      <vt:lpstr>Origin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Begin Our Research</vt:lpstr>
      <vt:lpstr>PowerPoint Presentation</vt:lpstr>
      <vt:lpstr>PowerPoint Presentation</vt:lpstr>
      <vt:lpstr>PowerPoint Presentation</vt:lpstr>
      <vt:lpstr>PowerPoint Presentation</vt:lpstr>
      <vt:lpstr>Look at the first three sites that come up.  Read the description and check the domain extension!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DeRita, Jennifer</dc:creator>
  <cp:lastModifiedBy>Jennifer DeRita</cp:lastModifiedBy>
  <cp:revision>13</cp:revision>
  <dcterms:modified xsi:type="dcterms:W3CDTF">2016-11-03T03:10:01Z</dcterms:modified>
</cp:coreProperties>
</file>